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5" d="100"/>
          <a:sy n="105" d="100"/>
        </p:scale>
        <p:origin x="-104" y="-57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756115745"/>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https://www.tacovinocorvallis.com/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support.apple.com/en-us/HT201361"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fontpair.co/" TargetMode="External"/><Relationship Id="rId4" Type="http://schemas.openxmlformats.org/officeDocument/2006/relationships/hyperlink" Target="http://www.mrmcguire.com/10-useful-google-font-combinations-for-your-next-site/" TargetMode="External"/><Relationship Id="rId5" Type="http://schemas.openxmlformats.org/officeDocument/2006/relationships/hyperlink" Target="http://femmebot.github.io/google-type/" TargetMode="External"/><Relationship Id="rId6" Type="http://schemas.openxmlformats.org/officeDocument/2006/relationships/hyperlink" Target="https://fonts.google.com/" TargetMode="External"/><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5394"/>
        </a:solidFill>
        <a:effectLst/>
      </p:bgPr>
    </p:bg>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b="1">
                <a:solidFill>
                  <a:srgbClr val="FFFFFF"/>
                </a:solidFill>
              </a:rPr>
              <a:t>I399 Web Design</a:t>
            </a:r>
          </a:p>
        </p:txBody>
      </p:sp>
      <p:sp>
        <p:nvSpPr>
          <p:cNvPr id="55" name="Shape 55"/>
          <p:cNvSpPr txBox="1">
            <a:spLocks noGrp="1"/>
          </p:cNvSpPr>
          <p:nvPr>
            <p:ph type="subTitle" idx="1"/>
          </p:nvPr>
        </p:nvSpPr>
        <p:spPr>
          <a:xfrm>
            <a:off x="311700" y="2834125"/>
            <a:ext cx="8520600" cy="792600"/>
          </a:xfrm>
          <a:prstGeom prst="rect">
            <a:avLst/>
          </a:prstGeom>
        </p:spPr>
        <p:txBody>
          <a:bodyPr lIns="91425" tIns="91425" rIns="91425" bIns="91425" anchor="t" anchorCtr="0">
            <a:noAutofit/>
          </a:bodyPr>
          <a:lstStyle/>
          <a:p>
            <a:pPr lvl="0" rtl="0">
              <a:spcBef>
                <a:spcPts val="0"/>
              </a:spcBef>
              <a:buNone/>
            </a:pPr>
            <a:r>
              <a:rPr lang="en" b="1">
                <a:solidFill>
                  <a:srgbClr val="FFFFFF"/>
                </a:solidFill>
              </a:rPr>
              <a:t>Lab 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2150850"/>
            <a:ext cx="8520600" cy="841800"/>
          </a:xfrm>
          <a:prstGeom prst="rect">
            <a:avLst/>
          </a:prstGeom>
        </p:spPr>
        <p:txBody>
          <a:bodyPr lIns="91425" tIns="91425" rIns="91425" bIns="91425" anchor="ctr" anchorCtr="0">
            <a:noAutofit/>
          </a:bodyPr>
          <a:lstStyle/>
          <a:p>
            <a:pPr lvl="0" rtl="0">
              <a:lnSpc>
                <a:spcPct val="115000"/>
              </a:lnSpc>
              <a:spcBef>
                <a:spcPts val="0"/>
              </a:spcBef>
              <a:spcAft>
                <a:spcPts val="1600"/>
              </a:spcAft>
              <a:buNone/>
            </a:pPr>
            <a:r>
              <a:rPr lang="en" sz="2400"/>
              <a:t>You may work together or on your own today, </a:t>
            </a:r>
            <a:br>
              <a:rPr lang="en" sz="2400"/>
            </a:br>
            <a:r>
              <a:rPr lang="en" sz="2400"/>
              <a:t>but please turn in your own document </a:t>
            </a:r>
            <a:br>
              <a:rPr lang="en" sz="2400"/>
            </a:br>
            <a:r>
              <a:rPr lang="en" sz="2400"/>
              <a:t>to Canvas at the end of class.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64"/>
        <p:cNvGrpSpPr/>
        <p:nvPr/>
      </p:nvGrpSpPr>
      <p:grpSpPr>
        <a:xfrm>
          <a:off x="0" y="0"/>
          <a:ext cx="0" cy="0"/>
          <a:chOff x="0" y="0"/>
          <a:chExt cx="0" cy="0"/>
        </a:xfrm>
      </p:grpSpPr>
      <p:sp>
        <p:nvSpPr>
          <p:cNvPr id="65" name="Shape 65"/>
          <p:cNvSpPr txBox="1">
            <a:spLocks noGrp="1"/>
          </p:cNvSpPr>
          <p:nvPr>
            <p:ph type="body" idx="1"/>
          </p:nvPr>
        </p:nvSpPr>
        <p:spPr>
          <a:xfrm>
            <a:off x="311700" y="413050"/>
            <a:ext cx="3995700" cy="4347000"/>
          </a:xfrm>
          <a:prstGeom prst="rect">
            <a:avLst/>
          </a:prstGeom>
        </p:spPr>
        <p:txBody>
          <a:bodyPr lIns="91425" tIns="91425" rIns="91425" bIns="91425" anchor="t" anchorCtr="0">
            <a:noAutofit/>
          </a:bodyPr>
          <a:lstStyle/>
          <a:p>
            <a:pPr lvl="0">
              <a:spcBef>
                <a:spcPts val="0"/>
              </a:spcBef>
              <a:buNone/>
            </a:pPr>
            <a:r>
              <a:rPr lang="en" b="1" i="1"/>
              <a:t>Can you design a website for us? </a:t>
            </a:r>
          </a:p>
          <a:p>
            <a:pPr lvl="0">
              <a:spcBef>
                <a:spcPts val="0"/>
              </a:spcBef>
              <a:buNone/>
            </a:pPr>
            <a:r>
              <a:rPr lang="en"/>
              <a:t>Hi, we’re Jason and John, and we just opened a new restaurant called “Taco Vino” in Corvallis, Oregon.</a:t>
            </a:r>
          </a:p>
          <a:p>
            <a:pPr lvl="0">
              <a:spcBef>
                <a:spcPts val="0"/>
              </a:spcBef>
              <a:buNone/>
            </a:pPr>
            <a:r>
              <a:rPr lang="en"/>
              <a:t>The food is 100% gluten free and we’re using tacos as the vehicle for some of the most delicious pairings you’ve ever tasted. </a:t>
            </a:r>
          </a:p>
          <a:p>
            <a:pPr lvl="0">
              <a:spcBef>
                <a:spcPts val="0"/>
              </a:spcBef>
              <a:buNone/>
            </a:pPr>
            <a:r>
              <a:rPr lang="en"/>
              <a:t>Our restaurant has a lot of natural light, wood tables and an open floor plan. It holds maybe 50 people or so. </a:t>
            </a:r>
          </a:p>
          <a:p>
            <a:pPr lvl="0">
              <a:spcBef>
                <a:spcPts val="0"/>
              </a:spcBef>
              <a:buNone/>
            </a:pPr>
            <a:endParaRPr/>
          </a:p>
        </p:txBody>
      </p:sp>
      <p:pic>
        <p:nvPicPr>
          <p:cNvPr id="66" name="Shape 66"/>
          <p:cNvPicPr preferRelativeResize="0"/>
          <p:nvPr/>
        </p:nvPicPr>
        <p:blipFill>
          <a:blip r:embed="rId3">
            <a:alphaModFix/>
          </a:blip>
          <a:stretch>
            <a:fillRect/>
          </a:stretch>
        </p:blipFill>
        <p:spPr>
          <a:xfrm>
            <a:off x="4530095" y="76187"/>
            <a:ext cx="4385299" cy="3343774"/>
          </a:xfrm>
          <a:prstGeom prst="rect">
            <a:avLst/>
          </a:prstGeom>
          <a:noFill/>
          <a:ln>
            <a:noFill/>
          </a:ln>
        </p:spPr>
      </p:pic>
      <p:pic>
        <p:nvPicPr>
          <p:cNvPr id="67" name="Shape 67"/>
          <p:cNvPicPr preferRelativeResize="0"/>
          <p:nvPr/>
        </p:nvPicPr>
        <p:blipFill>
          <a:blip r:embed="rId4">
            <a:alphaModFix/>
          </a:blip>
          <a:stretch>
            <a:fillRect/>
          </a:stretch>
        </p:blipFill>
        <p:spPr>
          <a:xfrm>
            <a:off x="4661495" y="3154400"/>
            <a:ext cx="2039154" cy="1878424"/>
          </a:xfrm>
          <a:prstGeom prst="rect">
            <a:avLst/>
          </a:prstGeom>
          <a:noFill/>
          <a:ln>
            <a:noFill/>
          </a:ln>
        </p:spPr>
      </p:pic>
      <p:pic>
        <p:nvPicPr>
          <p:cNvPr id="68" name="Shape 68"/>
          <p:cNvPicPr preferRelativeResize="0"/>
          <p:nvPr/>
        </p:nvPicPr>
        <p:blipFill>
          <a:blip r:embed="rId5">
            <a:alphaModFix/>
          </a:blip>
          <a:stretch>
            <a:fillRect/>
          </a:stretch>
        </p:blipFill>
        <p:spPr>
          <a:xfrm>
            <a:off x="6868449" y="3154399"/>
            <a:ext cx="1878425" cy="1878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311700" y="436907"/>
            <a:ext cx="8520600" cy="572700"/>
          </a:xfrm>
          <a:prstGeom prst="rect">
            <a:avLst/>
          </a:prstGeom>
        </p:spPr>
        <p:txBody>
          <a:bodyPr lIns="91425" tIns="91425" rIns="91425" bIns="91425" anchor="t" anchorCtr="0">
            <a:noAutofit/>
          </a:bodyPr>
          <a:lstStyle/>
          <a:p>
            <a:pPr lvl="0" rtl="0">
              <a:spcBef>
                <a:spcPts val="0"/>
              </a:spcBef>
              <a:buNone/>
            </a:pPr>
            <a:r>
              <a:rPr lang="en" b="1">
                <a:solidFill>
                  <a:srgbClr val="0B5394"/>
                </a:solidFill>
              </a:rPr>
              <a:t>Create a Style Tile for a Client</a:t>
            </a:r>
          </a:p>
        </p:txBody>
      </p:sp>
      <p:sp>
        <p:nvSpPr>
          <p:cNvPr id="74" name="Shape 74"/>
          <p:cNvSpPr txBox="1">
            <a:spLocks noGrp="1"/>
          </p:cNvSpPr>
          <p:nvPr>
            <p:ph type="body" idx="1"/>
          </p:nvPr>
        </p:nvSpPr>
        <p:spPr>
          <a:xfrm>
            <a:off x="311700" y="1009600"/>
            <a:ext cx="8520600" cy="3873600"/>
          </a:xfrm>
          <a:prstGeom prst="rect">
            <a:avLst/>
          </a:prstGeom>
        </p:spPr>
        <p:txBody>
          <a:bodyPr lIns="91425" tIns="91425" rIns="91425" bIns="91425" anchor="t" anchorCtr="0">
            <a:noAutofit/>
          </a:bodyPr>
          <a:lstStyle/>
          <a:p>
            <a:pPr lvl="0" rtl="0">
              <a:spcBef>
                <a:spcPts val="0"/>
              </a:spcBef>
              <a:buNone/>
            </a:pPr>
            <a:endParaRPr>
              <a:solidFill>
                <a:srgbClr val="000000"/>
              </a:solidFill>
            </a:endParaRPr>
          </a:p>
          <a:p>
            <a:pPr lvl="0" rtl="0">
              <a:spcBef>
                <a:spcPts val="0"/>
              </a:spcBef>
              <a:buNone/>
            </a:pPr>
            <a:endParaRPr i="1">
              <a:solidFill>
                <a:srgbClr val="000000"/>
              </a:solidFill>
            </a:endParaRPr>
          </a:p>
          <a:p>
            <a:pPr lvl="0" rtl="0">
              <a:spcBef>
                <a:spcPts val="0"/>
              </a:spcBef>
              <a:buNone/>
            </a:pPr>
            <a:endParaRPr>
              <a:solidFill>
                <a:srgbClr val="000000"/>
              </a:solidFill>
            </a:endParaRPr>
          </a:p>
          <a:p>
            <a:pPr lvl="0">
              <a:spcBef>
                <a:spcPts val="0"/>
              </a:spcBef>
              <a:buNone/>
            </a:pPr>
            <a:endParaRPr>
              <a:solidFill>
                <a:srgbClr val="000000"/>
              </a:solidFill>
            </a:endParaRPr>
          </a:p>
          <a:p>
            <a:pPr lvl="0" rtl="0">
              <a:spcBef>
                <a:spcPts val="0"/>
              </a:spcBef>
              <a:buNone/>
            </a:pPr>
            <a:endParaRPr>
              <a:solidFill>
                <a:srgbClr val="000000"/>
              </a:solidFill>
            </a:endParaRPr>
          </a:p>
        </p:txBody>
      </p:sp>
      <p:pic>
        <p:nvPicPr>
          <p:cNvPr id="75" name="Shape 75"/>
          <p:cNvPicPr preferRelativeResize="0"/>
          <p:nvPr/>
        </p:nvPicPr>
        <p:blipFill>
          <a:blip r:embed="rId3">
            <a:alphaModFix/>
          </a:blip>
          <a:stretch>
            <a:fillRect/>
          </a:stretch>
        </p:blipFill>
        <p:spPr>
          <a:xfrm>
            <a:off x="3520694" y="0"/>
            <a:ext cx="2887860" cy="5143500"/>
          </a:xfrm>
          <a:prstGeom prst="rect">
            <a:avLst/>
          </a:prstGeom>
          <a:noFill/>
          <a:ln>
            <a:noFill/>
          </a:ln>
        </p:spPr>
      </p:pic>
      <p:pic>
        <p:nvPicPr>
          <p:cNvPr id="76" name="Shape 76"/>
          <p:cNvPicPr preferRelativeResize="0"/>
          <p:nvPr/>
        </p:nvPicPr>
        <p:blipFill>
          <a:blip r:embed="rId4">
            <a:alphaModFix/>
          </a:blip>
          <a:stretch>
            <a:fillRect/>
          </a:stretch>
        </p:blipFill>
        <p:spPr>
          <a:xfrm>
            <a:off x="6256144" y="0"/>
            <a:ext cx="2887860" cy="5143500"/>
          </a:xfrm>
          <a:prstGeom prst="rect">
            <a:avLst/>
          </a:prstGeom>
          <a:noFill/>
          <a:ln>
            <a:noFill/>
          </a:ln>
        </p:spPr>
      </p:pic>
      <p:pic>
        <p:nvPicPr>
          <p:cNvPr id="77" name="Shape 77"/>
          <p:cNvPicPr preferRelativeResize="0"/>
          <p:nvPr/>
        </p:nvPicPr>
        <p:blipFill>
          <a:blip r:embed="rId5">
            <a:alphaModFix/>
          </a:blip>
          <a:stretch>
            <a:fillRect/>
          </a:stretch>
        </p:blipFill>
        <p:spPr>
          <a:xfrm>
            <a:off x="-1408750" y="0"/>
            <a:ext cx="5143500" cy="5143500"/>
          </a:xfrm>
          <a:prstGeom prst="rect">
            <a:avLst/>
          </a:prstGeom>
          <a:noFill/>
          <a:ln>
            <a:noFill/>
          </a:ln>
        </p:spPr>
      </p:pic>
      <p:sp>
        <p:nvSpPr>
          <p:cNvPr id="78" name="Shape 78"/>
          <p:cNvSpPr txBox="1"/>
          <p:nvPr/>
        </p:nvSpPr>
        <p:spPr>
          <a:xfrm>
            <a:off x="5935200" y="4432800"/>
            <a:ext cx="2940600" cy="786900"/>
          </a:xfrm>
          <a:prstGeom prst="rect">
            <a:avLst/>
          </a:prstGeom>
          <a:noFill/>
          <a:ln>
            <a:noFill/>
          </a:ln>
        </p:spPr>
        <p:txBody>
          <a:bodyPr lIns="91425" tIns="91425" rIns="91425" bIns="91425" anchor="t" anchorCtr="0">
            <a:noAutofit/>
          </a:bodyPr>
          <a:lstStyle/>
          <a:p>
            <a:pPr lvl="0" algn="r">
              <a:spcBef>
                <a:spcPts val="0"/>
              </a:spcBef>
              <a:buNone/>
            </a:pPr>
            <a:r>
              <a:rPr lang="en" sz="2400" b="1" i="1">
                <a:solidFill>
                  <a:srgbClr val="FFFFFF"/>
                </a:solidFill>
              </a:rPr>
              <a:t>Inspiration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4412400" cy="1089300"/>
          </a:xfrm>
          <a:prstGeom prst="rect">
            <a:avLst/>
          </a:prstGeom>
        </p:spPr>
        <p:txBody>
          <a:bodyPr lIns="91425" tIns="91425" rIns="91425" bIns="91425" anchor="t" anchorCtr="0">
            <a:noAutofit/>
          </a:bodyPr>
          <a:lstStyle/>
          <a:p>
            <a:pPr lvl="0">
              <a:spcBef>
                <a:spcPts val="0"/>
              </a:spcBef>
              <a:buNone/>
            </a:pPr>
            <a:r>
              <a:rPr lang="en"/>
              <a:t>Today we’re going to create a </a:t>
            </a:r>
            <a:r>
              <a:rPr lang="en" b="1"/>
              <a:t>style tile</a:t>
            </a:r>
            <a:r>
              <a:rPr lang="en"/>
              <a:t>.</a:t>
            </a:r>
          </a:p>
        </p:txBody>
      </p:sp>
      <p:sp>
        <p:nvSpPr>
          <p:cNvPr id="84" name="Shape 84"/>
          <p:cNvSpPr txBox="1">
            <a:spLocks noGrp="1"/>
          </p:cNvSpPr>
          <p:nvPr>
            <p:ph type="body" idx="1"/>
          </p:nvPr>
        </p:nvSpPr>
        <p:spPr>
          <a:xfrm>
            <a:off x="311700" y="1534325"/>
            <a:ext cx="4245300" cy="3416400"/>
          </a:xfrm>
          <a:prstGeom prst="rect">
            <a:avLst/>
          </a:prstGeom>
        </p:spPr>
        <p:txBody>
          <a:bodyPr lIns="91425" tIns="91425" rIns="91425" bIns="91425" anchor="t" anchorCtr="0">
            <a:noAutofit/>
          </a:bodyPr>
          <a:lstStyle/>
          <a:p>
            <a:pPr lvl="0">
              <a:spcBef>
                <a:spcPts val="0"/>
              </a:spcBef>
              <a:buNone/>
            </a:pPr>
            <a:r>
              <a:rPr lang="en" sz="1400" b="1"/>
              <a:t>A collection of ideas on the design, separated from the content and layout. </a:t>
            </a:r>
          </a:p>
          <a:p>
            <a:pPr lvl="0">
              <a:spcBef>
                <a:spcPts val="0"/>
              </a:spcBef>
              <a:buNone/>
            </a:pPr>
            <a:r>
              <a:rPr lang="en"/>
              <a:t>The idea is to match these choices to the tone of the design and what would meet audience expectations. </a:t>
            </a:r>
          </a:p>
          <a:p>
            <a:pPr lvl="0" rtl="0">
              <a:spcBef>
                <a:spcPts val="0"/>
              </a:spcBef>
              <a:buNone/>
            </a:pPr>
            <a:r>
              <a:rPr lang="en" sz="1400"/>
              <a:t>By making these choices, we can discuss what we like / don’t like without messing with coding or mock-ups. (Though you may want to do so later…)</a:t>
            </a:r>
          </a:p>
        </p:txBody>
      </p:sp>
      <p:pic>
        <p:nvPicPr>
          <p:cNvPr id="85" name="Shape 85"/>
          <p:cNvPicPr preferRelativeResize="0"/>
          <p:nvPr/>
        </p:nvPicPr>
        <p:blipFill>
          <a:blip r:embed="rId3">
            <a:alphaModFix/>
          </a:blip>
          <a:stretch>
            <a:fillRect/>
          </a:stretch>
        </p:blipFill>
        <p:spPr>
          <a:xfrm>
            <a:off x="4724175" y="2276375"/>
            <a:ext cx="4245299" cy="3205288"/>
          </a:xfrm>
          <a:prstGeom prst="rect">
            <a:avLst/>
          </a:prstGeom>
          <a:noFill/>
          <a:ln>
            <a:noFill/>
          </a:ln>
        </p:spPr>
      </p:pic>
      <p:pic>
        <p:nvPicPr>
          <p:cNvPr id="86" name="Shape 86"/>
          <p:cNvPicPr preferRelativeResize="0"/>
          <p:nvPr/>
        </p:nvPicPr>
        <p:blipFill>
          <a:blip r:embed="rId4">
            <a:alphaModFix/>
          </a:blip>
          <a:stretch>
            <a:fillRect/>
          </a:stretch>
        </p:blipFill>
        <p:spPr>
          <a:xfrm>
            <a:off x="4724175" y="-599770"/>
            <a:ext cx="4245300" cy="279549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311700" y="445025"/>
            <a:ext cx="8441100" cy="636900"/>
          </a:xfrm>
          <a:prstGeom prst="rect">
            <a:avLst/>
          </a:prstGeom>
        </p:spPr>
        <p:txBody>
          <a:bodyPr lIns="91425" tIns="91425" rIns="91425" bIns="91425" anchor="t" anchorCtr="0">
            <a:noAutofit/>
          </a:bodyPr>
          <a:lstStyle/>
          <a:p>
            <a:pPr lvl="0" rtl="0">
              <a:spcBef>
                <a:spcPts val="0"/>
              </a:spcBef>
              <a:buNone/>
            </a:pPr>
            <a:r>
              <a:rPr lang="en"/>
              <a:t>Directions</a:t>
            </a:r>
          </a:p>
        </p:txBody>
      </p:sp>
      <p:sp>
        <p:nvSpPr>
          <p:cNvPr id="92" name="Shape 92"/>
          <p:cNvSpPr txBox="1">
            <a:spLocks noGrp="1"/>
          </p:cNvSpPr>
          <p:nvPr>
            <p:ph type="body" idx="1"/>
          </p:nvPr>
        </p:nvSpPr>
        <p:spPr>
          <a:xfrm>
            <a:off x="311700" y="1081925"/>
            <a:ext cx="8441100" cy="3868800"/>
          </a:xfrm>
          <a:prstGeom prst="rect">
            <a:avLst/>
          </a:prstGeom>
        </p:spPr>
        <p:txBody>
          <a:bodyPr lIns="91425" tIns="91425" rIns="91425" bIns="91425" anchor="t" anchorCtr="0">
            <a:noAutofit/>
          </a:bodyPr>
          <a:lstStyle/>
          <a:p>
            <a:pPr marL="457200" lvl="0" indent="-228600" rtl="0">
              <a:spcBef>
                <a:spcPts val="0"/>
              </a:spcBef>
              <a:buAutoNum type="arabicPeriod"/>
            </a:pPr>
            <a:r>
              <a:rPr lang="en" b="1" dirty="0"/>
              <a:t>Open the starter file in Word. </a:t>
            </a:r>
            <a:r>
              <a:rPr lang="en" dirty="0"/>
              <a:t>If you feel more comfortable working in Adobe, please feel free to do so. Also reference our </a:t>
            </a:r>
            <a:r>
              <a:rPr lang="en" b="1" i="1" dirty="0"/>
              <a:t>Online Resources</a:t>
            </a:r>
            <a:r>
              <a:rPr lang="en" dirty="0"/>
              <a:t> for color and typography inspiration</a:t>
            </a:r>
            <a:r>
              <a:rPr lang="en" dirty="0" smtClean="0"/>
              <a:t>.</a:t>
            </a:r>
            <a:endParaRPr lang="en" dirty="0"/>
          </a:p>
          <a:p>
            <a:pPr marL="457200" lvl="0" indent="-228600" rtl="0">
              <a:spcBef>
                <a:spcPts val="0"/>
              </a:spcBef>
              <a:buAutoNum type="arabicPeriod"/>
            </a:pPr>
            <a:r>
              <a:rPr lang="en" b="1" dirty="0"/>
              <a:t>Read through the adjectives</a:t>
            </a:r>
            <a:r>
              <a:rPr lang="en" dirty="0"/>
              <a:t> (“descriptors”) describing the look &amp; feel of the website your client would like and use these to inform your design decisions</a:t>
            </a:r>
            <a:r>
              <a:rPr lang="en" dirty="0" smtClean="0"/>
              <a:t>.</a:t>
            </a:r>
            <a:endParaRPr lang="en" dirty="0"/>
          </a:p>
          <a:p>
            <a:pPr marL="457200" lvl="0" indent="-228600" rtl="0">
              <a:spcBef>
                <a:spcPts val="0"/>
              </a:spcBef>
              <a:buAutoNum type="arabicPeriod"/>
            </a:pPr>
            <a:r>
              <a:rPr lang="en" b="1" dirty="0"/>
              <a:t>Select a color scheme</a:t>
            </a:r>
            <a:r>
              <a:rPr lang="en" dirty="0"/>
              <a:t> </a:t>
            </a:r>
            <a:r>
              <a:rPr lang="en" sz="1600" dirty="0"/>
              <a:t>(feel free to use </a:t>
            </a:r>
            <a:r>
              <a:rPr lang="en" sz="1600" u="sng" dirty="0"/>
              <a:t>color.adobe.com</a:t>
            </a:r>
            <a:r>
              <a:rPr lang="en" sz="1600" dirty="0"/>
              <a:t> like we did in class)</a:t>
            </a:r>
            <a:r>
              <a:rPr lang="en" dirty="0"/>
              <a:t/>
            </a:r>
            <a:br>
              <a:rPr lang="en" dirty="0"/>
            </a:br>
            <a:r>
              <a:rPr lang="en" dirty="0"/>
              <a:t>-  assume black / white are already (or can be) part of your color choices</a:t>
            </a:r>
            <a:br>
              <a:rPr lang="en" dirty="0"/>
            </a:br>
            <a:r>
              <a:rPr lang="en" dirty="0"/>
              <a:t>-  either change out the boxes included, or do a partial screenshot</a:t>
            </a:r>
          </a:p>
          <a:p>
            <a:pPr lvl="0" rtl="0">
              <a:spcBef>
                <a:spcPts val="0"/>
              </a:spcBef>
              <a:buNone/>
            </a:pPr>
            <a:r>
              <a:rPr lang="en" i="1" u="sng" dirty="0">
                <a:solidFill>
                  <a:schemeClr val="hlink"/>
                </a:solidFill>
                <a:hlinkClick r:id="rId3"/>
              </a:rPr>
              <a:t>https://support.apple.com/en-us/HT201361</a:t>
            </a:r>
            <a:r>
              <a:rPr lang="en" i="1" dirty="0"/>
              <a:t> - how to take a screenshot (Mac)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311700" y="445025"/>
            <a:ext cx="8441100" cy="636900"/>
          </a:xfrm>
          <a:prstGeom prst="rect">
            <a:avLst/>
          </a:prstGeom>
        </p:spPr>
        <p:txBody>
          <a:bodyPr lIns="91425" tIns="91425" rIns="91425" bIns="91425" anchor="t" anchorCtr="0">
            <a:noAutofit/>
          </a:bodyPr>
          <a:lstStyle/>
          <a:p>
            <a:pPr lvl="0" rtl="0">
              <a:spcBef>
                <a:spcPts val="0"/>
              </a:spcBef>
              <a:buNone/>
            </a:pPr>
            <a:r>
              <a:rPr lang="en"/>
              <a:t>Directions</a:t>
            </a:r>
          </a:p>
        </p:txBody>
      </p:sp>
      <p:sp>
        <p:nvSpPr>
          <p:cNvPr id="98" name="Shape 98"/>
          <p:cNvSpPr txBox="1">
            <a:spLocks noGrp="1"/>
          </p:cNvSpPr>
          <p:nvPr>
            <p:ph type="body" idx="1"/>
          </p:nvPr>
        </p:nvSpPr>
        <p:spPr>
          <a:xfrm>
            <a:off x="311700" y="1081925"/>
            <a:ext cx="8441100" cy="3868800"/>
          </a:xfrm>
          <a:prstGeom prst="rect">
            <a:avLst/>
          </a:prstGeom>
        </p:spPr>
        <p:txBody>
          <a:bodyPr lIns="91425" tIns="91425" rIns="91425" bIns="91425" anchor="t" anchorCtr="0">
            <a:noAutofit/>
          </a:bodyPr>
          <a:lstStyle/>
          <a:p>
            <a:pPr marL="457200" lvl="0" indent="-228600" rtl="0">
              <a:spcBef>
                <a:spcPts val="0"/>
              </a:spcBef>
              <a:buAutoNum type="arabicPeriod" startAt="4"/>
            </a:pPr>
            <a:r>
              <a:rPr lang="en" b="1"/>
              <a:t>Select one, two or three typefaces</a:t>
            </a:r>
            <a:r>
              <a:rPr lang="en"/>
              <a:t/>
            </a:r>
            <a:br>
              <a:rPr lang="en"/>
            </a:br>
            <a:r>
              <a:rPr lang="en"/>
              <a:t>-  Do your best to represent the typeface within Word</a:t>
            </a:r>
            <a:br>
              <a:rPr lang="en"/>
            </a:br>
            <a:r>
              <a:rPr lang="en"/>
              <a:t>-  You might find a screenshot is the easiest way</a:t>
            </a:r>
            <a:br>
              <a:rPr lang="en"/>
            </a:br>
            <a:r>
              <a:rPr lang="en"/>
              <a:t>-  We’ll mostly use Google Webfonts (and will learn to use this next week)</a:t>
            </a:r>
            <a:br>
              <a:rPr lang="en"/>
            </a:br>
            <a:r>
              <a:rPr lang="en"/>
              <a:t>-  Use the links below (from Online Resources) to help you choose</a:t>
            </a:r>
          </a:p>
          <a:p>
            <a:pPr lvl="0" rtl="0">
              <a:spcBef>
                <a:spcPts val="0"/>
              </a:spcBef>
              <a:buNone/>
            </a:pPr>
            <a:r>
              <a:rPr lang="en" u="sng">
                <a:solidFill>
                  <a:schemeClr val="hlink"/>
                </a:solidFill>
                <a:hlinkClick r:id="rId3"/>
              </a:rPr>
              <a:t>http://fontpair.co/</a:t>
            </a:r>
          </a:p>
          <a:p>
            <a:pPr lvl="0" rtl="0">
              <a:spcBef>
                <a:spcPts val="0"/>
              </a:spcBef>
              <a:buNone/>
            </a:pPr>
            <a:r>
              <a:rPr lang="en" u="sng">
                <a:solidFill>
                  <a:schemeClr val="hlink"/>
                </a:solidFill>
                <a:hlinkClick r:id="rId4"/>
              </a:rPr>
              <a:t>http://www.mrmcguire.com/10-useful-google-font-combinations-for-your-next-site/</a:t>
            </a:r>
          </a:p>
          <a:p>
            <a:pPr lvl="0" rtl="0">
              <a:spcBef>
                <a:spcPts val="0"/>
              </a:spcBef>
              <a:buNone/>
            </a:pPr>
            <a:r>
              <a:rPr lang="en" u="sng">
                <a:solidFill>
                  <a:schemeClr val="hlink"/>
                </a:solidFill>
                <a:hlinkClick r:id="rId5"/>
              </a:rPr>
              <a:t>http://femmebot.github.io/google-type/</a:t>
            </a:r>
          </a:p>
          <a:p>
            <a:pPr lvl="0" rtl="0">
              <a:spcBef>
                <a:spcPts val="0"/>
              </a:spcBef>
              <a:buNone/>
            </a:pPr>
            <a:r>
              <a:rPr lang="en" u="sng">
                <a:solidFill>
                  <a:schemeClr val="hlink"/>
                </a:solidFill>
                <a:hlinkClick r:id="rId6"/>
              </a:rPr>
              <a:t>https://fonts.google.com/</a:t>
            </a:r>
          </a:p>
          <a:p>
            <a:pPr lvl="0" rtl="0">
              <a:spcBef>
                <a:spcPts val="0"/>
              </a:spcBef>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11700" y="445025"/>
            <a:ext cx="8441100" cy="636900"/>
          </a:xfrm>
          <a:prstGeom prst="rect">
            <a:avLst/>
          </a:prstGeom>
        </p:spPr>
        <p:txBody>
          <a:bodyPr lIns="91425" tIns="91425" rIns="91425" bIns="91425" anchor="t" anchorCtr="0">
            <a:noAutofit/>
          </a:bodyPr>
          <a:lstStyle/>
          <a:p>
            <a:pPr lvl="0" rtl="0">
              <a:spcBef>
                <a:spcPts val="0"/>
              </a:spcBef>
              <a:buNone/>
            </a:pPr>
            <a:r>
              <a:rPr lang="en"/>
              <a:t>Directions</a:t>
            </a:r>
          </a:p>
        </p:txBody>
      </p:sp>
      <p:sp>
        <p:nvSpPr>
          <p:cNvPr id="104" name="Shape 104"/>
          <p:cNvSpPr txBox="1">
            <a:spLocks noGrp="1"/>
          </p:cNvSpPr>
          <p:nvPr>
            <p:ph type="body" idx="1"/>
          </p:nvPr>
        </p:nvSpPr>
        <p:spPr>
          <a:xfrm>
            <a:off x="311700" y="1081925"/>
            <a:ext cx="8441100" cy="3868800"/>
          </a:xfrm>
          <a:prstGeom prst="rect">
            <a:avLst/>
          </a:prstGeom>
        </p:spPr>
        <p:txBody>
          <a:bodyPr lIns="91425" tIns="91425" rIns="91425" bIns="91425" anchor="t" anchorCtr="0">
            <a:noAutofit/>
          </a:bodyPr>
          <a:lstStyle/>
          <a:p>
            <a:pPr marL="457200" lvl="0" indent="-228600" rtl="0">
              <a:spcBef>
                <a:spcPts val="0"/>
              </a:spcBef>
              <a:buAutoNum type="arabicPeriod" startAt="5"/>
            </a:pPr>
            <a:r>
              <a:rPr lang="en" b="1"/>
              <a:t>Choose a few textures, patterns or graphical elements to include</a:t>
            </a:r>
            <a:r>
              <a:rPr lang="en"/>
              <a:t/>
            </a:r>
            <a:br>
              <a:rPr lang="en"/>
            </a:br>
            <a:r>
              <a:rPr lang="en"/>
              <a:t>-  You’ll need to use images off the web for this</a:t>
            </a:r>
            <a:br>
              <a:rPr lang="en"/>
            </a:br>
            <a:r>
              <a:rPr lang="en"/>
              <a:t>-  Copy/paste or screenshot to include in your document</a:t>
            </a:r>
            <a:br>
              <a:rPr lang="en"/>
            </a:br>
            <a:r>
              <a:rPr lang="en"/>
              <a:t>-  We’ll discuss basic Copyright issues with images next week, but as you aren’t publishing these on the internet, or making money from their use, it is okay to use photos you don’t own for school projects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08"/>
        <p:cNvGrpSpPr/>
        <p:nvPr/>
      </p:nvGrpSpPr>
      <p:grpSpPr>
        <a:xfrm>
          <a:off x="0" y="0"/>
          <a:ext cx="0" cy="0"/>
          <a:chOff x="0" y="0"/>
          <a:chExt cx="0" cy="0"/>
        </a:xfrm>
      </p:grpSpPr>
      <p:sp>
        <p:nvSpPr>
          <p:cNvPr id="109" name="Shape 10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2400">
                <a:solidFill>
                  <a:srgbClr val="000000"/>
                </a:solidFill>
              </a:rPr>
              <a:t>Upload your Style Tile document to </a:t>
            </a:r>
            <a:r>
              <a:rPr lang="en" sz="2400" b="1">
                <a:solidFill>
                  <a:srgbClr val="000000"/>
                </a:solidFill>
              </a:rPr>
              <a:t>Lab 4</a:t>
            </a:r>
            <a:r>
              <a:rPr lang="en" sz="2400">
                <a:solidFill>
                  <a:srgbClr val="000000"/>
                </a:solidFill>
              </a:rPr>
              <a:t> on Canvas.</a:t>
            </a:r>
          </a:p>
        </p:txBody>
      </p:sp>
      <p:sp>
        <p:nvSpPr>
          <p:cNvPr id="110" name="Shape 11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b="1">
                <a:solidFill>
                  <a:srgbClr val="073763"/>
                </a:solidFill>
              </a:rPr>
              <a:t>Finished?</a:t>
            </a: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296</Words>
  <Application>Microsoft Macintosh PowerPoint</Application>
  <PresentationFormat>On-screen Show (16:9)</PresentationFormat>
  <Paragraphs>32</Paragraphs>
  <Slides>9</Slides>
  <Notes>9</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simple-light-2</vt:lpstr>
      <vt:lpstr>I399 Web Design</vt:lpstr>
      <vt:lpstr>You may work together or on your own today,  but please turn in your own document  to Canvas at the end of class. </vt:lpstr>
      <vt:lpstr>PowerPoint Presentation</vt:lpstr>
      <vt:lpstr>Create a Style Tile for a Client</vt:lpstr>
      <vt:lpstr>Today we’re going to create a style tile.</vt:lpstr>
      <vt:lpstr>Directions</vt:lpstr>
      <vt:lpstr>Directions</vt:lpstr>
      <vt:lpstr>Directions</vt:lpstr>
      <vt:lpstr>Finished?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I399 Web Design</dc:title>
  <cp:lastModifiedBy>Erika Lee</cp:lastModifiedBy>
  <cp:revision>1</cp:revision>
  <dcterms:modified xsi:type="dcterms:W3CDTF">2017-02-02T02:02:07Z</dcterms:modified>
</cp:coreProperties>
</file>